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399" r:id="rId3"/>
    <p:sldId id="400" r:id="rId4"/>
    <p:sldId id="401" r:id="rId5"/>
    <p:sldId id="402" r:id="rId6"/>
    <p:sldId id="40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5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0C3653-AD3D-469F-8C67-EBD41D1E64B7}" type="datetimeFigureOut">
              <a:rPr lang="en-US" smtClean="0"/>
              <a:t>09-May-20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FA52B3-FD1E-4821-AFD3-C53F209085F2}" type="slidenum">
              <a:rPr lang="en-US" smtClean="0"/>
              <a:t>‹#›</a:t>
            </a:fld>
            <a:endParaRPr lang="en-US"/>
          </a:p>
        </p:txBody>
      </p:sp>
      <p:pic>
        <p:nvPicPr>
          <p:cNvPr id="6" name="Picture 2" descr="C:\Users\user\Desktop\european unio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815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09-May-20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val="58633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a:t> </a:t>
            </a:r>
            <a:r>
              <a:rPr lang="en-US" sz="1600" b="0" dirty="0"/>
              <a:t>Promoting youth employment in remote areas in Jordan -(Job Jo)</a:t>
            </a:r>
          </a:p>
          <a:p>
            <a:pPr algn="ctr"/>
            <a:r>
              <a:rPr lang="en-US" sz="1600" b="0" dirty="0"/>
              <a:t> 598428-EPP-1-2018-1-JO-EPPKA2-CBHE-JP </a:t>
            </a:r>
          </a:p>
        </p:txBody>
      </p:sp>
      <p:pic>
        <p:nvPicPr>
          <p:cNvPr id="9" name="Picture 2" descr="C:\Users\user\Desktop\european unio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pic>
        <p:nvPicPr>
          <p:cNvPr id="8"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7"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pic>
        <p:nvPicPr>
          <p:cNvPr id="6"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user\Desktop\european unio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7"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pic>
        <p:nvPicPr>
          <p:cNvPr id="8"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pic>
        <p:nvPicPr>
          <p:cNvPr id="6"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pic>
        <p:nvPicPr>
          <p:cNvPr id="5"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pic>
        <p:nvPicPr>
          <p:cNvPr id="8"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09/05/2020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txBox="1">
            <a:spLocks noChangeArrowheads="1"/>
          </p:cNvSpPr>
          <p:nvPr/>
        </p:nvSpPr>
        <p:spPr>
          <a:xfrm>
            <a:off x="1371600" y="3886200"/>
            <a:ext cx="6400800" cy="17526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sz="4000" b="1" dirty="0" smtClean="0">
                <a:solidFill>
                  <a:srgbClr val="006600"/>
                </a:solidFill>
              </a:rPr>
              <a:t>Prof Mohamed </a:t>
            </a:r>
            <a:r>
              <a:rPr lang="en-US" altLang="en-US" sz="4000" b="1" dirty="0" err="1" smtClean="0">
                <a:solidFill>
                  <a:srgbClr val="006600"/>
                </a:solidFill>
              </a:rPr>
              <a:t>M</a:t>
            </a:r>
            <a:r>
              <a:rPr lang="en-US" altLang="en-US" sz="4000" b="1" dirty="0" err="1" smtClean="0">
                <a:solidFill>
                  <a:srgbClr val="006600"/>
                </a:solidFill>
              </a:rPr>
              <a:t>ajalee</a:t>
            </a:r>
            <a:endParaRPr lang="en-US" altLang="en-US" sz="4000" b="1" dirty="0" smtClean="0">
              <a:solidFill>
                <a:srgbClr val="006600"/>
              </a:solidFill>
            </a:endParaRPr>
          </a:p>
          <a:p>
            <a:r>
              <a:rPr lang="en-US" altLang="en-US" sz="4000" b="1" dirty="0" smtClean="0">
                <a:solidFill>
                  <a:srgbClr val="006600"/>
                </a:solidFill>
              </a:rPr>
              <a:t>Mutah University</a:t>
            </a:r>
            <a:endParaRPr lang="en-US" altLang="en-US" sz="4000" b="1" dirty="0" smtClean="0">
              <a:solidFill>
                <a:srgbClr val="006600"/>
              </a:solidFill>
            </a:endParaRPr>
          </a:p>
        </p:txBody>
      </p:sp>
      <p:sp>
        <p:nvSpPr>
          <p:cNvPr id="6" name="Rectangle 2"/>
          <p:cNvSpPr txBox="1">
            <a:spLocks noChangeArrowheads="1"/>
          </p:cNvSpPr>
          <p:nvPr/>
        </p:nvSpPr>
        <p:spPr>
          <a:xfrm>
            <a:off x="323528" y="1556792"/>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4000" i="1" dirty="0" smtClean="0"/>
              <a:t>SOP</a:t>
            </a:r>
            <a:endParaRPr lang="en-US" altLang="en-US" sz="4000" b="1" dirty="0" smtClean="0"/>
          </a:p>
        </p:txBody>
      </p:sp>
    </p:spTree>
    <p:extLst>
      <p:ext uri="{BB962C8B-B14F-4D97-AF65-F5344CB8AC3E}">
        <p14:creationId xmlns:p14="http://schemas.microsoft.com/office/powerpoint/2010/main" val="1400942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dirty="0" smtClean="0"/>
              <a:t>Step 1</a:t>
            </a:r>
            <a:endParaRPr lang="en-US" altLang="en-US" dirty="0" smtClean="0"/>
          </a:p>
        </p:txBody>
      </p:sp>
      <p:sp>
        <p:nvSpPr>
          <p:cNvPr id="4" name="Rectangle 3"/>
          <p:cNvSpPr txBox="1">
            <a:spLocks noChangeArrowheads="1"/>
          </p:cNvSpPr>
          <p:nvPr/>
        </p:nvSpPr>
        <p:spPr>
          <a:xfrm>
            <a:off x="533400" y="2057400"/>
            <a:ext cx="7848600" cy="3886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sz="1800" smtClean="0"/>
              <a:t>1.1 	</a:t>
            </a:r>
            <a:r>
              <a:rPr lang="en-US" altLang="ar-SA" sz="1800" smtClean="0"/>
              <a:t>Client Information and Database</a:t>
            </a:r>
          </a:p>
          <a:p>
            <a:pPr lvl="2">
              <a:buFontTx/>
              <a:buChar char="•"/>
            </a:pPr>
            <a:r>
              <a:rPr lang="en-US" altLang="ar-SA" sz="1400" smtClean="0"/>
              <a:t>Collect information from market mixture,  doctors potential (habits, information, needs)</a:t>
            </a:r>
          </a:p>
          <a:p>
            <a:r>
              <a:rPr lang="en-US" altLang="ar-SA" sz="1800" smtClean="0"/>
              <a:t>1.2 	Competitor’s Activities</a:t>
            </a:r>
          </a:p>
          <a:p>
            <a:pPr lvl="2">
              <a:buFontTx/>
              <a:buChar char="•"/>
            </a:pPr>
            <a:r>
              <a:rPr lang="en-US" altLang="ar-SA" sz="1400" smtClean="0"/>
              <a:t>Our and competitors situation, feature and benefits, strength and weakness</a:t>
            </a:r>
          </a:p>
          <a:p>
            <a:r>
              <a:rPr lang="en-US" altLang="ar-SA" sz="1800" smtClean="0"/>
              <a:t>1.3 	Medical Call Appointment</a:t>
            </a:r>
          </a:p>
          <a:p>
            <a:pPr lvl="2">
              <a:buFontTx/>
              <a:buChar char="•"/>
            </a:pPr>
            <a:r>
              <a:rPr lang="en-US" altLang="ar-SA" sz="1400" smtClean="0"/>
              <a:t>Appointment before visit</a:t>
            </a:r>
          </a:p>
          <a:p>
            <a:r>
              <a:rPr lang="en-US" altLang="ar-SA" sz="1800" smtClean="0"/>
              <a:t>1.4 	Time and Territory Management</a:t>
            </a:r>
          </a:p>
          <a:p>
            <a:pPr lvl="2">
              <a:buFontTx/>
              <a:buChar char="•"/>
            </a:pPr>
            <a:r>
              <a:rPr lang="en-US" altLang="ar-SA" sz="1400" smtClean="0"/>
              <a:t>Time Management including territory and customer management</a:t>
            </a:r>
          </a:p>
          <a:p>
            <a:r>
              <a:rPr lang="en-US" altLang="ar-SA" sz="1800" smtClean="0"/>
              <a:t>1.5 	Call Materials</a:t>
            </a:r>
          </a:p>
          <a:p>
            <a:pPr lvl="2">
              <a:buFontTx/>
              <a:buChar char="•"/>
            </a:pPr>
            <a:r>
              <a:rPr lang="en-US" altLang="ar-SA" sz="1400" smtClean="0"/>
              <a:t>Prepare materials including</a:t>
            </a:r>
          </a:p>
          <a:p>
            <a:pPr lvl="3">
              <a:buFontTx/>
              <a:buChar char="–"/>
            </a:pPr>
            <a:r>
              <a:rPr lang="en-US" altLang="ar-SA" sz="1200" smtClean="0"/>
              <a:t>brochure, give aways, samples, scientific research, name cards</a:t>
            </a:r>
          </a:p>
          <a:p>
            <a:r>
              <a:rPr lang="en-US" altLang="ar-SA" sz="1800" smtClean="0"/>
              <a:t>1.6 	Self Preparation</a:t>
            </a:r>
          </a:p>
          <a:p>
            <a:pPr lvl="2">
              <a:buFontTx/>
              <a:buChar char="•"/>
            </a:pPr>
            <a:r>
              <a:rPr lang="en-US" altLang="ar-SA" sz="1400" smtClean="0"/>
              <a:t>Preparing self including positive thinking, dress code, clean car </a:t>
            </a:r>
          </a:p>
          <a:p>
            <a:endParaRPr lang="en-US" altLang="en-US" dirty="0"/>
          </a:p>
        </p:txBody>
      </p:sp>
      <p:sp>
        <p:nvSpPr>
          <p:cNvPr id="2" name="Content Placeholder 1"/>
          <p:cNvSpPr>
            <a:spLocks noGrp="1"/>
          </p:cNvSpPr>
          <p:nvPr>
            <p:ph idx="1"/>
          </p:nvPr>
        </p:nvSpPr>
        <p:spPr/>
        <p:txBody>
          <a:bodyPr/>
          <a:lstStyle/>
          <a:p>
            <a:endParaRPr lang="en-US"/>
          </a:p>
        </p:txBody>
      </p:sp>
    </p:spTree>
    <p:extLst>
      <p:ext uri="{BB962C8B-B14F-4D97-AF65-F5344CB8AC3E}">
        <p14:creationId xmlns:p14="http://schemas.microsoft.com/office/powerpoint/2010/main" val="18397236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fontScale="90000"/>
          </a:bodyPr>
          <a:lstStyle/>
          <a:p>
            <a:r>
              <a:rPr lang="en-US" altLang="ar-SA" u="sng" dirty="0"/>
              <a:t>Step 2: SMART Sales Call Objectives</a:t>
            </a:r>
            <a:endParaRPr lang="en-US" altLang="en-US" dirty="0" smtClean="0"/>
          </a:p>
        </p:txBody>
      </p:sp>
      <p:sp>
        <p:nvSpPr>
          <p:cNvPr id="4" name="Rectangle 3"/>
          <p:cNvSpPr txBox="1">
            <a:spLocks noChangeArrowheads="1"/>
          </p:cNvSpPr>
          <p:nvPr/>
        </p:nvSpPr>
        <p:spPr>
          <a:xfrm>
            <a:off x="457200" y="1828800"/>
            <a:ext cx="8001000" cy="4038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sz="1800" smtClean="0"/>
              <a:t>2.1	</a:t>
            </a:r>
            <a:r>
              <a:rPr lang="en-US" altLang="ar-SA" sz="1800" smtClean="0"/>
              <a:t>Category Classification</a:t>
            </a:r>
          </a:p>
          <a:p>
            <a:pPr lvl="2">
              <a:buFontTx/>
              <a:buChar char="•"/>
            </a:pPr>
            <a:r>
              <a:rPr lang="en-US" altLang="ar-SA" sz="1400" smtClean="0"/>
              <a:t>Name, class, hospital, key person, specialization (based on previous analysis and visit)</a:t>
            </a:r>
          </a:p>
          <a:p>
            <a:r>
              <a:rPr lang="en-US" altLang="ar-SA" sz="1800" smtClean="0"/>
              <a:t>2.2 	Persuade doctor to prescribe our product</a:t>
            </a:r>
          </a:p>
          <a:p>
            <a:r>
              <a:rPr lang="en-US" altLang="ar-SA" sz="1800" smtClean="0"/>
              <a:t>2.3 	Relationship Objective</a:t>
            </a:r>
          </a:p>
          <a:p>
            <a:pPr lvl="2">
              <a:buFontTx/>
              <a:buChar char="•"/>
            </a:pPr>
            <a:r>
              <a:rPr lang="en-US" altLang="ar-SA" sz="1600" smtClean="0"/>
              <a:t>Satisfy Needs</a:t>
            </a:r>
          </a:p>
          <a:p>
            <a:r>
              <a:rPr lang="en-US" altLang="ar-SA" sz="1800" smtClean="0"/>
              <a:t>2.4 	Short term Sales Objective (3 months)</a:t>
            </a:r>
          </a:p>
          <a:p>
            <a:pPr lvl="2">
              <a:buFontTx/>
              <a:buChar char="•"/>
            </a:pPr>
            <a:r>
              <a:rPr lang="en-US" altLang="ar-SA" sz="1600" smtClean="0"/>
              <a:t>Prescription (Mamex,Mamil,Mx L.F &amp; Protimex)</a:t>
            </a:r>
          </a:p>
          <a:p>
            <a:pPr lvl="2">
              <a:buFontTx/>
              <a:buChar char="•"/>
            </a:pPr>
            <a:r>
              <a:rPr lang="en-US" altLang="ar-SA" sz="1600" smtClean="0"/>
              <a:t>A (40 prescription per day, half 0-7yrs)</a:t>
            </a:r>
          </a:p>
          <a:p>
            <a:pPr lvl="2">
              <a:buFontTx/>
              <a:buChar char="•"/>
            </a:pPr>
            <a:r>
              <a:rPr lang="en-US" altLang="ar-SA" sz="1600" smtClean="0"/>
              <a:t>B (20 prescription per day, half 0-3yrs)</a:t>
            </a:r>
          </a:p>
          <a:p>
            <a:pPr lvl="2">
              <a:buFontTx/>
              <a:buChar char="•"/>
            </a:pPr>
            <a:r>
              <a:rPr lang="en-US" altLang="ar-SA" sz="1600" smtClean="0"/>
              <a:t>C (10 prescription per day, half 0-3yrs) equals to 50% of patients.</a:t>
            </a:r>
          </a:p>
          <a:p>
            <a:r>
              <a:rPr lang="en-US" altLang="ar-SA" sz="1800" smtClean="0"/>
              <a:t>2.5 	Long Term Objective (more than 3 months)</a:t>
            </a:r>
          </a:p>
          <a:p>
            <a:pPr lvl="2">
              <a:buFontTx/>
              <a:buChar char="•"/>
            </a:pPr>
            <a:r>
              <a:rPr lang="en-US" altLang="ar-SA" sz="1600" smtClean="0"/>
              <a:t>Increase Prescription to more than short term to 80%</a:t>
            </a:r>
            <a:endParaRPr lang="en-US" altLang="ar-SA" sz="2000" dirty="0"/>
          </a:p>
        </p:txBody>
      </p:sp>
    </p:spTree>
    <p:extLst>
      <p:ext uri="{BB962C8B-B14F-4D97-AF65-F5344CB8AC3E}">
        <p14:creationId xmlns:p14="http://schemas.microsoft.com/office/powerpoint/2010/main" val="4237185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533400"/>
            <a:ext cx="8229600" cy="1143000"/>
          </a:xfrm>
        </p:spPr>
        <p:txBody>
          <a:bodyPr>
            <a:normAutofit fontScale="90000"/>
          </a:bodyPr>
          <a:lstStyle/>
          <a:p>
            <a:pPr eaLnBrk="1" hangingPunct="1"/>
            <a:r>
              <a:rPr lang="en-US" altLang="en-US" b="1" dirty="0" smtClean="0"/>
              <a:t>Step 3</a:t>
            </a:r>
            <a:br>
              <a:rPr lang="en-US" altLang="en-US" b="1" dirty="0" smtClean="0"/>
            </a:br>
            <a:r>
              <a:rPr lang="en-US" altLang="en-US" b="1" dirty="0" smtClean="0"/>
              <a:t>Approach </a:t>
            </a:r>
            <a:endParaRPr lang="en-US" altLang="en-US" b="1" dirty="0" smtClean="0"/>
          </a:p>
        </p:txBody>
      </p:sp>
      <p:sp>
        <p:nvSpPr>
          <p:cNvPr id="5" name="Rectangle 3"/>
          <p:cNvSpPr txBox="1">
            <a:spLocks noChangeArrowheads="1"/>
          </p:cNvSpPr>
          <p:nvPr/>
        </p:nvSpPr>
        <p:spPr>
          <a:xfrm>
            <a:off x="609600" y="2057400"/>
            <a:ext cx="7620000" cy="3810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sz="1800" dirty="0" smtClean="0"/>
              <a:t>3.1 	</a:t>
            </a:r>
            <a:r>
              <a:rPr lang="en-US" altLang="ar-SA" sz="1800" dirty="0" smtClean="0"/>
              <a:t>Introduce self</a:t>
            </a:r>
          </a:p>
          <a:p>
            <a:pPr lvl="2">
              <a:buFontTx/>
              <a:buChar char="•"/>
            </a:pPr>
            <a:r>
              <a:rPr lang="en-US" altLang="ar-SA" sz="1600" dirty="0" smtClean="0"/>
              <a:t>Sell yourself as professional</a:t>
            </a:r>
          </a:p>
          <a:p>
            <a:pPr lvl="2">
              <a:buFontTx/>
              <a:buChar char="•"/>
            </a:pPr>
            <a:r>
              <a:rPr lang="en-US" altLang="ar-SA" sz="1600" dirty="0" smtClean="0"/>
              <a:t>Name, Company and purpose of visit</a:t>
            </a:r>
          </a:p>
          <a:p>
            <a:pPr lvl="2">
              <a:buFontTx/>
              <a:buChar char="•"/>
            </a:pPr>
            <a:r>
              <a:rPr lang="en-US" altLang="ar-SA" sz="1600" dirty="0" smtClean="0"/>
              <a:t>Dress Code, smelling good, Hand phone off, Name Card, courteous and wait to be invited, shake hand depend on doctor, sitting etiquette, brief case, eye contact, lean forward to show interest, nodding to show that you are listening, voice tone</a:t>
            </a:r>
          </a:p>
          <a:p>
            <a:pPr lvl="2">
              <a:buFontTx/>
              <a:buChar char="•"/>
            </a:pPr>
            <a:endParaRPr lang="en-US" altLang="ar-SA" sz="1600" dirty="0" smtClean="0"/>
          </a:p>
          <a:p>
            <a:r>
              <a:rPr lang="en-US" altLang="ar-SA" sz="1800" dirty="0" smtClean="0"/>
              <a:t>3.2 	Build rapport</a:t>
            </a:r>
          </a:p>
          <a:p>
            <a:pPr lvl="2">
              <a:buFontTx/>
              <a:buChar char="•"/>
            </a:pPr>
            <a:r>
              <a:rPr lang="en-US" altLang="ar-SA" sz="1600" dirty="0" smtClean="0"/>
              <a:t>Business versus personal relationship</a:t>
            </a:r>
          </a:p>
          <a:p>
            <a:pPr lvl="2">
              <a:buFontTx/>
              <a:buChar char="•"/>
            </a:pPr>
            <a:r>
              <a:rPr lang="en-US" altLang="ar-SA" sz="1600" dirty="0" smtClean="0"/>
              <a:t>Ice breaking</a:t>
            </a:r>
          </a:p>
          <a:p>
            <a:pPr lvl="1">
              <a:buFontTx/>
              <a:buChar char="–"/>
            </a:pPr>
            <a:endParaRPr lang="en-US" altLang="ar-SA" sz="1800" dirty="0"/>
          </a:p>
        </p:txBody>
      </p:sp>
    </p:spTree>
    <p:extLst>
      <p:ext uri="{BB962C8B-B14F-4D97-AF65-F5344CB8AC3E}">
        <p14:creationId xmlns:p14="http://schemas.microsoft.com/office/powerpoint/2010/main" val="2533762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609600"/>
            <a:ext cx="8229600" cy="1143000"/>
          </a:xfrm>
        </p:spPr>
        <p:txBody>
          <a:bodyPr/>
          <a:lstStyle/>
          <a:p>
            <a:r>
              <a:rPr lang="en-US" altLang="ar-SA" u="sng" dirty="0"/>
              <a:t>Step 4: Sales Call</a:t>
            </a:r>
            <a:endParaRPr lang="en-US" altLang="ar-SA" dirty="0"/>
          </a:p>
        </p:txBody>
      </p:sp>
      <p:sp>
        <p:nvSpPr>
          <p:cNvPr id="5" name="Rectangle 3"/>
          <p:cNvSpPr txBox="1">
            <a:spLocks noChangeArrowheads="1"/>
          </p:cNvSpPr>
          <p:nvPr/>
        </p:nvSpPr>
        <p:spPr>
          <a:xfrm>
            <a:off x="457200" y="1828800"/>
            <a:ext cx="8305800" cy="3810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sz="1800" dirty="0" smtClean="0"/>
              <a:t>4.1 	</a:t>
            </a:r>
            <a:r>
              <a:rPr lang="en-US" altLang="ar-SA" sz="1800" dirty="0" smtClean="0"/>
              <a:t>Probing</a:t>
            </a:r>
          </a:p>
          <a:p>
            <a:pPr lvl="2">
              <a:buFontTx/>
              <a:buChar char="•"/>
            </a:pPr>
            <a:r>
              <a:rPr lang="en-US" altLang="ar-SA" sz="1600" dirty="0" smtClean="0"/>
              <a:t>Asking open questions to identify needs</a:t>
            </a:r>
          </a:p>
          <a:p>
            <a:pPr lvl="2">
              <a:buFontTx/>
              <a:buChar char="•"/>
            </a:pPr>
            <a:r>
              <a:rPr lang="en-US" altLang="ar-SA" sz="1600" dirty="0" smtClean="0"/>
              <a:t>Asking questions to match needs with our product USP</a:t>
            </a:r>
          </a:p>
          <a:p>
            <a:r>
              <a:rPr lang="en-US" altLang="ar-SA" sz="1800" dirty="0" smtClean="0"/>
              <a:t>4.2 	Satisfy needs by change feature to benefits</a:t>
            </a:r>
          </a:p>
          <a:p>
            <a:r>
              <a:rPr lang="en-US" altLang="ar-SA" sz="1800" dirty="0" smtClean="0"/>
              <a:t>4.3 	Analyze and Handle objections</a:t>
            </a:r>
          </a:p>
          <a:p>
            <a:r>
              <a:rPr lang="en-US" altLang="ar-SA" sz="1800" dirty="0" smtClean="0"/>
              <a:t>4.4 	Recognize buying signal and body language</a:t>
            </a:r>
          </a:p>
          <a:p>
            <a:r>
              <a:rPr lang="en-US" altLang="ar-SA" sz="1800" dirty="0" smtClean="0"/>
              <a:t>4.5 	Trial Close leading to commitment</a:t>
            </a:r>
          </a:p>
          <a:p>
            <a:r>
              <a:rPr lang="en-US" altLang="ar-SA" sz="1800" dirty="0" smtClean="0"/>
              <a:t>4.6 	Close with commitment</a:t>
            </a:r>
          </a:p>
          <a:p>
            <a:r>
              <a:rPr lang="en-US" altLang="ar-SA" sz="1800" dirty="0" smtClean="0"/>
              <a:t>4.7 	Set objective of next visit</a:t>
            </a:r>
          </a:p>
          <a:p>
            <a:r>
              <a:rPr lang="en-US" altLang="ar-SA" sz="1800" dirty="0" smtClean="0"/>
              <a:t>4.8 	Build relationship on a positive note</a:t>
            </a:r>
          </a:p>
          <a:p>
            <a:endParaRPr lang="en-US" altLang="ar-SA" sz="1800" dirty="0" smtClean="0"/>
          </a:p>
        </p:txBody>
      </p:sp>
    </p:spTree>
    <p:extLst>
      <p:ext uri="{BB962C8B-B14F-4D97-AF65-F5344CB8AC3E}">
        <p14:creationId xmlns:p14="http://schemas.microsoft.com/office/powerpoint/2010/main" val="3504013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381000" y="609600"/>
            <a:ext cx="8229600" cy="1143000"/>
          </a:xfrm>
        </p:spPr>
        <p:txBody>
          <a:bodyPr/>
          <a:lstStyle/>
          <a:p>
            <a:pPr lvl="2">
              <a:buFontTx/>
              <a:buChar char="•"/>
            </a:pPr>
            <a:r>
              <a:rPr lang="en-US" altLang="ar-SA" u="sng" dirty="0" smtClean="0"/>
              <a:t>Step 5: Post Call Analysis</a:t>
            </a:r>
            <a:endParaRPr lang="en-US" altLang="ar-SA" dirty="0"/>
          </a:p>
        </p:txBody>
      </p:sp>
      <p:sp>
        <p:nvSpPr>
          <p:cNvPr id="5" name="Rectangle 3"/>
          <p:cNvSpPr txBox="1">
            <a:spLocks noChangeArrowheads="1"/>
          </p:cNvSpPr>
          <p:nvPr/>
        </p:nvSpPr>
        <p:spPr>
          <a:xfrm>
            <a:off x="457200" y="1828800"/>
            <a:ext cx="8305800" cy="381000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sz="1800" dirty="0" smtClean="0"/>
              <a:t>5.1 	</a:t>
            </a:r>
            <a:r>
              <a:rPr lang="en-US" altLang="ar-SA" sz="1800" dirty="0" smtClean="0"/>
              <a:t>Evaluate the Call Effectiveness</a:t>
            </a:r>
          </a:p>
          <a:p>
            <a:pPr lvl="2">
              <a:buFontTx/>
              <a:buChar char="•"/>
            </a:pPr>
            <a:r>
              <a:rPr lang="en-US" altLang="ar-SA" sz="1600" dirty="0" smtClean="0"/>
              <a:t>Was the objective achieved</a:t>
            </a:r>
          </a:p>
          <a:p>
            <a:pPr lvl="2">
              <a:buFontTx/>
              <a:buChar char="•"/>
            </a:pPr>
            <a:r>
              <a:rPr lang="en-US" altLang="ar-SA" sz="1600" dirty="0" smtClean="0"/>
              <a:t>Did result match objective and objection handled effectively and efficiently</a:t>
            </a:r>
          </a:p>
          <a:p>
            <a:pPr lvl="2">
              <a:buFontTx/>
              <a:buChar char="•"/>
            </a:pPr>
            <a:r>
              <a:rPr lang="en-US" altLang="ar-SA" sz="1600" dirty="0" smtClean="0"/>
              <a:t>Were doctor’s needs satisfied</a:t>
            </a:r>
          </a:p>
          <a:p>
            <a:pPr lvl="2"/>
            <a:endParaRPr lang="en-US" altLang="ar-SA" sz="1600" dirty="0" smtClean="0"/>
          </a:p>
          <a:p>
            <a:r>
              <a:rPr lang="en-US" altLang="ar-SA" sz="1800" dirty="0" smtClean="0"/>
              <a:t>5.2 	Reporting Card System</a:t>
            </a:r>
          </a:p>
          <a:p>
            <a:pPr lvl="2">
              <a:buFontTx/>
              <a:buChar char="•"/>
            </a:pPr>
            <a:r>
              <a:rPr lang="en-US" altLang="ar-SA" sz="1400" dirty="0" smtClean="0"/>
              <a:t>Complete Reporting card system and revised by supervisor including history of visit/service and tools used during the call, visit frequency and progress</a:t>
            </a:r>
          </a:p>
          <a:p>
            <a:pPr lvl="2"/>
            <a:endParaRPr lang="en-US" altLang="ar-SA" sz="1400" dirty="0" smtClean="0"/>
          </a:p>
          <a:p>
            <a:r>
              <a:rPr lang="en-US" altLang="ar-SA" sz="1800" dirty="0" smtClean="0"/>
              <a:t>5.3 	Classification</a:t>
            </a:r>
          </a:p>
          <a:p>
            <a:pPr lvl="2">
              <a:buFontTx/>
              <a:buChar char="•"/>
            </a:pPr>
            <a:r>
              <a:rPr lang="en-US" altLang="ar-SA" sz="1400" dirty="0" smtClean="0"/>
              <a:t>Classification into category A, B, C based on potential and loyalty to INC</a:t>
            </a:r>
          </a:p>
          <a:p>
            <a:pPr lvl="2">
              <a:buFontTx/>
              <a:buChar char="•"/>
            </a:pPr>
            <a:endParaRPr lang="en-US" altLang="ar-SA" sz="1400" dirty="0" smtClean="0"/>
          </a:p>
          <a:p>
            <a:r>
              <a:rPr lang="en-US" altLang="ar-SA" sz="1800" dirty="0" smtClean="0"/>
              <a:t>5.4 	Group and Team Interaction</a:t>
            </a:r>
          </a:p>
          <a:p>
            <a:pPr lvl="2">
              <a:buFontTx/>
              <a:buChar char="•"/>
            </a:pPr>
            <a:r>
              <a:rPr lang="en-US" altLang="ar-SA" sz="1400" dirty="0" smtClean="0"/>
              <a:t>Interact between subordinate and managers to find solution to challenges and set objectives to the next step</a:t>
            </a:r>
          </a:p>
        </p:txBody>
      </p:sp>
    </p:spTree>
    <p:extLst>
      <p:ext uri="{BB962C8B-B14F-4D97-AF65-F5344CB8AC3E}">
        <p14:creationId xmlns:p14="http://schemas.microsoft.com/office/powerpoint/2010/main" val="1875806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AE4B770-C767-4437-8C6F-37B87EA5921F}"/>
</file>

<file path=customXml/itemProps2.xml><?xml version="1.0" encoding="utf-8"?>
<ds:datastoreItem xmlns:ds="http://schemas.openxmlformats.org/officeDocument/2006/customXml" ds:itemID="{2DFB9EB6-A9E7-4997-B1ED-8FA7C2573A48}"/>
</file>

<file path=customXml/itemProps3.xml><?xml version="1.0" encoding="utf-8"?>
<ds:datastoreItem xmlns:ds="http://schemas.openxmlformats.org/officeDocument/2006/customXml" ds:itemID="{16192745-35EB-4C92-A246-B22B8D7A9F0E}"/>
</file>

<file path=docProps/app.xml><?xml version="1.0" encoding="utf-8"?>
<Properties xmlns="http://schemas.openxmlformats.org/officeDocument/2006/extended-properties" xmlns:vt="http://schemas.openxmlformats.org/officeDocument/2006/docPropsVTypes">
  <TotalTime>9</TotalTime>
  <Words>33</Words>
  <Application>Microsoft Office PowerPoint</Application>
  <PresentationFormat>On-screen Show (4:3)</PresentationFormat>
  <Paragraphs>64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Times New Roman</vt:lpstr>
      <vt:lpstr>Office Theme</vt:lpstr>
      <vt:lpstr>PowerPoint Presentation</vt:lpstr>
      <vt:lpstr>Step 1</vt:lpstr>
      <vt:lpstr>Step 2: SMART Sales Call Objectives</vt:lpstr>
      <vt:lpstr>Step 3 Approach </vt:lpstr>
      <vt:lpstr>Step 4: Sales Call</vt:lpstr>
      <vt:lpstr>Step 5: Post Call 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Ghena Barakat</dc:creator>
  <cp:lastModifiedBy>Home</cp:lastModifiedBy>
  <cp:revision>88</cp:revision>
  <dcterms:created xsi:type="dcterms:W3CDTF">2018-12-16T22:52:52Z</dcterms:created>
  <dcterms:modified xsi:type="dcterms:W3CDTF">2020-05-08T23:48:55Z</dcterms:modified>
</cp:coreProperties>
</file>